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ba5bb1bd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ba5bb1b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cbd6dc9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cbd6dc9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baece2b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baece2b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e7b19a9d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e7b19a9d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cbd6dc97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cbd6dc97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baece2b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baece2b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baece2ba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baece2ba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b9c9cb9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b9c9cb9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ba5bb1bd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ba5bb1bd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ba6c6944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ba6c6944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ba6c6944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ba6c6944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622375" y="-177300"/>
            <a:ext cx="172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77"/>
              <a:t>IOS</a:t>
            </a:r>
            <a:endParaRPr sz="6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260850" y="4149725"/>
            <a:ext cx="47808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		</a:t>
            </a:r>
            <a:r>
              <a:rPr lang="pt-BR" sz="3000"/>
              <a:t>	</a:t>
            </a:r>
            <a:r>
              <a:rPr lang="pt-BR" sz="7525"/>
              <a:t>	</a:t>
            </a:r>
            <a:r>
              <a:rPr lang="pt-BR" sz="5125">
                <a:solidFill>
                  <a:schemeClr val="dk1"/>
                </a:solidFill>
              </a:rPr>
              <a:t>Grupo:</a:t>
            </a:r>
            <a:endParaRPr sz="5125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5125">
                <a:solidFill>
                  <a:schemeClr val="dk1"/>
                </a:solidFill>
              </a:rPr>
              <a:t>Arthur Fidelis Lopes</a:t>
            </a:r>
            <a:endParaRPr sz="51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5125">
                <a:solidFill>
                  <a:schemeClr val="dk1"/>
                </a:solidFill>
              </a:rPr>
              <a:t>			Gustavo Rosa Duarte</a:t>
            </a:r>
            <a:endParaRPr sz="5125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5125">
                <a:solidFill>
                  <a:schemeClr val="dk1"/>
                </a:solidFill>
              </a:rPr>
              <a:t>Rodrigo Raupp</a:t>
            </a:r>
            <a:endParaRPr sz="51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3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325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16050" y="632413"/>
            <a:ext cx="9111900" cy="34098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100" y="3982350"/>
            <a:ext cx="1434600" cy="1050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/>
        </p:nvSpPr>
        <p:spPr>
          <a:xfrm>
            <a:off x="377425" y="241850"/>
            <a:ext cx="85491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Escalonamento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D966"/>
                </a:solidFill>
              </a:rPr>
              <a:t>O processo de escalonamento é realizado através de um algoritmo de múltiplas filas com a realimentação destas filas, porém as filas são divididas em grupos, cada um com sua prioridade.</a:t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450" y="2571750"/>
            <a:ext cx="3796549" cy="2231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399000" y="256650"/>
            <a:ext cx="834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Mercado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D966"/>
                </a:solidFill>
              </a:rPr>
              <a:t>EUA- Segunda colocação com 30,2%</a:t>
            </a:r>
            <a:endParaRPr sz="23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D966"/>
                </a:solidFill>
              </a:rPr>
              <a:t>Brasil- Terceira colocação com 13,42%</a:t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675" y="2499500"/>
            <a:ext cx="5017225" cy="22057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/>
        </p:nvSpPr>
        <p:spPr>
          <a:xfrm>
            <a:off x="555050" y="157000"/>
            <a:ext cx="2528100" cy="4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Vantagens: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D</a:t>
            </a:r>
            <a:r>
              <a:rPr lang="pt-BR" sz="2300">
                <a:solidFill>
                  <a:schemeClr val="dk1"/>
                </a:solidFill>
              </a:rPr>
              <a:t>esempenho;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Usabilidade;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Aparência;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Padronização;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Segurança.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125" y="3655950"/>
            <a:ext cx="2198551" cy="12129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4"/>
          <p:cNvSpPr txBox="1"/>
          <p:nvPr/>
        </p:nvSpPr>
        <p:spPr>
          <a:xfrm>
            <a:off x="4740875" y="208800"/>
            <a:ext cx="45027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Desv</a:t>
            </a:r>
            <a:r>
              <a:rPr lang="pt-BR" sz="2300">
                <a:solidFill>
                  <a:schemeClr val="dk1"/>
                </a:solidFill>
              </a:rPr>
              <a:t>antagens: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Obrigações</a:t>
            </a:r>
            <a:r>
              <a:rPr lang="pt-BR" sz="2300">
                <a:solidFill>
                  <a:schemeClr val="dk1"/>
                </a:solidFill>
              </a:rPr>
              <a:t>;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Sistema fechado;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Impossibilidade de 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personalização.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5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Introdução</a:t>
            </a:r>
            <a:endParaRPr sz="232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78475" y="1152475"/>
            <a:ext cx="37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300">
                <a:solidFill>
                  <a:srgbClr val="FFD966"/>
                </a:solidFill>
              </a:rPr>
              <a:t>O iOS é um sistema operacional móvel desenvolvido pela Apple para funcionar com telas sensíveis a toque (multitouch).</a:t>
            </a:r>
            <a:endParaRPr sz="2300">
              <a:solidFill>
                <a:srgbClr val="FFD966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900" y="1502875"/>
            <a:ext cx="5450400" cy="3066000"/>
          </a:xfrm>
          <a:prstGeom prst="parallelogram">
            <a:avLst>
              <a:gd fmla="val 25000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84125" y="333025"/>
            <a:ext cx="8102100" cy="4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História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Foi apresentado com o iPhone na Macworld Conference &amp; Expo em 9 de janeiro de 2007, e lançado no mês de junho.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Em 6 de março de 2008, a Apple lançou o primeiro beta do SDK, juntamente com o nome para o S.O: o "iPhone OS".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98925" y="451450"/>
            <a:ext cx="8352600" cy="4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A empresa por trás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Apple Inc. (anteriormente Apple Computer, Inc.), foi fundada em 1 de abril de 1976, em Los Altos, Califórnia, EUA.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550" y="2713525"/>
            <a:ext cx="1650851" cy="165085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310825" y="814075"/>
            <a:ext cx="8348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A utilização   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É utilizado principalmente na família iPhone, a linha de smartphones.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38" y="2730875"/>
            <a:ext cx="7886524" cy="194757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299250" y="49450"/>
            <a:ext cx="84855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</a:rPr>
              <a:t>Características: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Desenvolvido para funcionar com telas sensíveis a toque.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300"/>
              <a:buChar char="◈"/>
            </a:pPr>
            <a:r>
              <a:rPr lang="pt-BR" sz="2300">
                <a:solidFill>
                  <a:srgbClr val="FFD966"/>
                </a:solidFill>
              </a:rPr>
              <a:t>Podendo ser um sistema multiusuário.</a:t>
            </a:r>
            <a:endParaRPr sz="2300">
              <a:solidFill>
                <a:srgbClr val="FFD96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É um sistema proprietário, com um código fechado.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300"/>
              <a:buChar char="◈"/>
            </a:pPr>
            <a:r>
              <a:rPr lang="pt-BR" sz="2300">
                <a:solidFill>
                  <a:srgbClr val="FFD966"/>
                </a:solidFill>
              </a:rPr>
              <a:t>Possui uma ferramenta de desenvolvimento de software SDK, denominada (XCODE).</a:t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Segurança.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300"/>
              <a:buChar char="◈"/>
            </a:pPr>
            <a:r>
              <a:rPr lang="pt-BR" sz="2300">
                <a:solidFill>
                  <a:srgbClr val="FFD966"/>
                </a:solidFill>
              </a:rPr>
              <a:t>Criptografia fornecida pela Apple.</a:t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425" y="1006850"/>
            <a:ext cx="5839150" cy="3301800"/>
          </a:xfrm>
          <a:prstGeom prst="flowChartPreparation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9"/>
          <p:cNvSpPr txBox="1"/>
          <p:nvPr/>
        </p:nvSpPr>
        <p:spPr>
          <a:xfrm>
            <a:off x="3561875" y="296050"/>
            <a:ext cx="392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</a:rPr>
              <a:t>Arquitetura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580450" y="241850"/>
            <a:ext cx="83460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◈"/>
            </a:pPr>
            <a:r>
              <a:rPr lang="pt-BR" sz="2000">
                <a:solidFill>
                  <a:schemeClr val="dk1"/>
                </a:solidFill>
              </a:rPr>
              <a:t>A estrutura do sistema iOS é dividida em 4 camadas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Char char="◈"/>
            </a:pPr>
            <a:r>
              <a:rPr lang="pt-BR" sz="1800">
                <a:solidFill>
                  <a:srgbClr val="FFD966"/>
                </a:solidFill>
              </a:rPr>
              <a:t>COCOA TOUCH </a:t>
            </a:r>
            <a:endParaRPr sz="18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Principais frameworks para a construção de aplicações são encontrados nessa camada.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Char char="◈"/>
            </a:pPr>
            <a:r>
              <a:rPr lang="pt-BR" sz="1800">
                <a:solidFill>
                  <a:srgbClr val="FFD966"/>
                </a:solidFill>
              </a:rPr>
              <a:t>MEDIA</a:t>
            </a:r>
            <a:endParaRPr sz="18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 camada Media contém as tecnologias de gráfico, áudio e vídeo.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Char char="◈"/>
            </a:pPr>
            <a:r>
              <a:rPr lang="pt-BR" sz="1800">
                <a:solidFill>
                  <a:srgbClr val="FFD966"/>
                </a:solidFill>
              </a:rPr>
              <a:t>CORE SERVICES</a:t>
            </a:r>
            <a:endParaRPr sz="18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Contém os serviços fundamentais do sistema que todos os aplicativos utilizam.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Char char="◈"/>
            </a:pPr>
            <a:r>
              <a:rPr lang="pt-BR" sz="1800">
                <a:solidFill>
                  <a:srgbClr val="FFD966"/>
                </a:solidFill>
              </a:rPr>
              <a:t>CORE OS</a:t>
            </a:r>
            <a:endParaRPr sz="18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Contém características de baixo nível que foram utilizadas na implementação de outras tecnol</a:t>
            </a:r>
            <a:r>
              <a:rPr lang="pt-BR" sz="2100">
                <a:solidFill>
                  <a:schemeClr val="dk1"/>
                </a:solidFill>
              </a:rPr>
              <a:t>ogias.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340425" y="96175"/>
            <a:ext cx="85920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Gerenciamento de Memória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D966"/>
                </a:solidFill>
              </a:rPr>
              <a:t>O sistema dá prioridade máxima aos aplicativos que estão em execução. Deixa os apps que estão em segundo plano "Congelados" e esses aplicativos param de ocupar memória RAM, deixando o app em execução com mais espaço para trabalhar.</a:t>
            </a:r>
            <a:endParaRPr sz="23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E599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◈"/>
            </a:pPr>
            <a:r>
              <a:rPr lang="pt-BR" sz="2300">
                <a:solidFill>
                  <a:schemeClr val="dk1"/>
                </a:solidFill>
              </a:rPr>
              <a:t>Sistema de Arquivos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D966"/>
                </a:solidFill>
              </a:rPr>
              <a:t>Dispositivos ligados ao computador, seja fisicamente ou pela rede, contribuem para a criação de uma única coleção de arquivos. O sistema de arquivos é organizado de forma hierárquica.</a:t>
            </a:r>
            <a:endParaRPr sz="23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